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8" r:id="rId17"/>
    <p:sldId id="279" r:id="rId18"/>
    <p:sldId id="287" r:id="rId19"/>
    <p:sldId id="288" r:id="rId2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14" y="4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08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77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37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119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857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803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944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5653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C0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68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35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28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45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0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08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8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3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rustest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963" y="3058413"/>
            <a:ext cx="7815580" cy="2496837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122045" marR="5080" indent="-1109980" algn="ctr">
              <a:lnSpc>
                <a:spcPts val="3030"/>
              </a:lnSpc>
              <a:spcBef>
                <a:spcPts val="470"/>
              </a:spcBef>
            </a:pPr>
            <a:r>
              <a:rPr lang="ru-RU" sz="4800" b="1" spc="-5" dirty="0" smtClean="0">
                <a:solidFill>
                  <a:srgbClr val="001F5F"/>
                </a:solidFill>
                <a:latin typeface="Cambria"/>
                <a:cs typeface="Cambria"/>
              </a:rPr>
              <a:t>ЕГЭ -2025</a:t>
            </a:r>
          </a:p>
          <a:p>
            <a:pPr marL="1122045" marR="5080" indent="-1109980">
              <a:lnSpc>
                <a:spcPts val="3030"/>
              </a:lnSpc>
              <a:spcBef>
                <a:spcPts val="470"/>
              </a:spcBef>
            </a:pPr>
            <a:endParaRPr lang="ru-RU" sz="2800" b="1" spc="-5" dirty="0">
              <a:solidFill>
                <a:srgbClr val="001F5F"/>
              </a:solidFill>
              <a:latin typeface="Cambria"/>
              <a:cs typeface="Cambria"/>
            </a:endParaRPr>
          </a:p>
          <a:p>
            <a:pPr marL="1122045" marR="5080" indent="-1109980">
              <a:lnSpc>
                <a:spcPts val="3030"/>
              </a:lnSpc>
              <a:spcBef>
                <a:spcPts val="470"/>
              </a:spcBef>
            </a:pPr>
            <a:r>
              <a:rPr sz="2800" b="1" spc="-5" dirty="0" err="1" smtClean="0">
                <a:solidFill>
                  <a:srgbClr val="001F5F"/>
                </a:solidFill>
                <a:latin typeface="Cambria"/>
                <a:cs typeface="Cambria"/>
              </a:rPr>
              <a:t>Единый</a:t>
            </a:r>
            <a:r>
              <a:rPr sz="2800" b="1" spc="-10" dirty="0" smtClean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государственный</a:t>
            </a:r>
            <a:r>
              <a:rPr sz="2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 (ЕГЭ)</a:t>
            </a:r>
            <a:r>
              <a:rPr sz="28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– </a:t>
            </a:r>
            <a:r>
              <a:rPr sz="2800" b="1" spc="-30" dirty="0">
                <a:solidFill>
                  <a:srgbClr val="001F5F"/>
                </a:solidFill>
                <a:latin typeface="Cambria"/>
                <a:cs typeface="Cambria"/>
              </a:rPr>
              <a:t>это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основная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форма</a:t>
            </a:r>
            <a:r>
              <a:rPr sz="2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endParaRPr sz="2800" dirty="0">
              <a:latin typeface="Cambria"/>
              <a:cs typeface="Cambria"/>
            </a:endParaRPr>
          </a:p>
          <a:p>
            <a:pPr marL="224790" algn="ctr">
              <a:lnSpc>
                <a:spcPts val="2805"/>
              </a:lnSpc>
            </a:pP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выпускников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5" dirty="0">
                <a:solidFill>
                  <a:srgbClr val="001F5F"/>
                </a:solidFill>
                <a:latin typeface="Cambria"/>
                <a:cs typeface="Cambria"/>
              </a:rPr>
              <a:t>школ</a:t>
            </a:r>
            <a:endParaRPr sz="2800" dirty="0">
              <a:latin typeface="Cambria"/>
              <a:cs typeface="Cambria"/>
            </a:endParaRPr>
          </a:p>
          <a:p>
            <a:pPr marL="227965" algn="ctr">
              <a:lnSpc>
                <a:spcPts val="3190"/>
              </a:lnSpc>
            </a:pP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Российской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Федерации.</a:t>
            </a:r>
            <a:endParaRPr sz="2800" dirty="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5425" y="123825"/>
            <a:ext cx="3590925" cy="2635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514" y="1556766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7"/>
                </a:lnTo>
                <a:lnTo>
                  <a:pt x="8530907" y="1216787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9514" y="4078985"/>
            <a:ext cx="8733790" cy="1217295"/>
          </a:xfrm>
          <a:custGeom>
            <a:avLst/>
            <a:gdLst/>
            <a:ahLst/>
            <a:cxnLst/>
            <a:rect l="l" t="t" r="r" b="b"/>
            <a:pathLst>
              <a:path w="8733790" h="1217295">
                <a:moveTo>
                  <a:pt x="8530907" y="0"/>
                </a:moveTo>
                <a:lnTo>
                  <a:pt x="202806" y="0"/>
                </a:lnTo>
                <a:lnTo>
                  <a:pt x="156302" y="5356"/>
                </a:lnTo>
                <a:lnTo>
                  <a:pt x="113614" y="20614"/>
                </a:lnTo>
                <a:lnTo>
                  <a:pt x="75958" y="44557"/>
                </a:lnTo>
                <a:lnTo>
                  <a:pt x="44552" y="75965"/>
                </a:lnTo>
                <a:lnTo>
                  <a:pt x="20612" y="113624"/>
                </a:lnTo>
                <a:lnTo>
                  <a:pt x="5355" y="156314"/>
                </a:lnTo>
                <a:lnTo>
                  <a:pt x="0" y="202819"/>
                </a:lnTo>
                <a:lnTo>
                  <a:pt x="0" y="1013968"/>
                </a:lnTo>
                <a:lnTo>
                  <a:pt x="5355" y="1060472"/>
                </a:lnTo>
                <a:lnTo>
                  <a:pt x="20612" y="1103162"/>
                </a:lnTo>
                <a:lnTo>
                  <a:pt x="44552" y="1140821"/>
                </a:lnTo>
                <a:lnTo>
                  <a:pt x="75958" y="1172229"/>
                </a:lnTo>
                <a:lnTo>
                  <a:pt x="113614" y="1196172"/>
                </a:lnTo>
                <a:lnTo>
                  <a:pt x="156302" y="1211430"/>
                </a:lnTo>
                <a:lnTo>
                  <a:pt x="202806" y="1216786"/>
                </a:lnTo>
                <a:lnTo>
                  <a:pt x="8530907" y="1216786"/>
                </a:lnTo>
                <a:lnTo>
                  <a:pt x="8577365" y="1211430"/>
                </a:lnTo>
                <a:lnTo>
                  <a:pt x="8620021" y="1196172"/>
                </a:lnTo>
                <a:lnTo>
                  <a:pt x="8657657" y="1172229"/>
                </a:lnTo>
                <a:lnTo>
                  <a:pt x="8689052" y="1140821"/>
                </a:lnTo>
                <a:lnTo>
                  <a:pt x="8712987" y="1103162"/>
                </a:lnTo>
                <a:lnTo>
                  <a:pt x="8728243" y="1060472"/>
                </a:lnTo>
                <a:lnTo>
                  <a:pt x="8733599" y="1013968"/>
                </a:lnTo>
                <a:lnTo>
                  <a:pt x="8733599" y="202819"/>
                </a:lnTo>
                <a:lnTo>
                  <a:pt x="8728243" y="156314"/>
                </a:lnTo>
                <a:lnTo>
                  <a:pt x="8712987" y="113624"/>
                </a:lnTo>
                <a:lnTo>
                  <a:pt x="8689052" y="75965"/>
                </a:lnTo>
                <a:lnTo>
                  <a:pt x="8657657" y="44557"/>
                </a:lnTo>
                <a:lnTo>
                  <a:pt x="8620021" y="20614"/>
                </a:lnTo>
                <a:lnTo>
                  <a:pt x="8577365" y="5356"/>
                </a:lnTo>
                <a:lnTo>
                  <a:pt x="853090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703" y="1781047"/>
            <a:ext cx="7962265" cy="433895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+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рекомендации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ПМПК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(психолого-медико- </a:t>
            </a:r>
            <a:r>
              <a:rPr sz="2400" b="1" i="1" spc="-509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педагогическая</a:t>
            </a:r>
            <a:r>
              <a:rPr sz="2400" b="1" i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i="1" spc="-10" dirty="0">
                <a:solidFill>
                  <a:srgbClr val="001F5F"/>
                </a:solidFill>
                <a:latin typeface="Cambria"/>
                <a:cs typeface="Cambria"/>
              </a:rPr>
              <a:t>комиссия)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50">
              <a:latin typeface="Cambria"/>
              <a:cs typeface="Cambria"/>
            </a:endParaRPr>
          </a:p>
          <a:p>
            <a:pPr marL="367665" indent="-229235">
              <a:lnSpc>
                <a:spcPts val="2705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5" dirty="0">
                <a:latin typeface="Cambria"/>
                <a:cs typeface="Cambria"/>
              </a:rPr>
              <a:t> ОВЗ (ограниченные возможности</a:t>
            </a:r>
            <a:endParaRPr sz="2400">
              <a:latin typeface="Cambria"/>
              <a:cs typeface="Cambria"/>
            </a:endParaRPr>
          </a:p>
          <a:p>
            <a:pPr marL="367665">
              <a:lnSpc>
                <a:spcPts val="2705"/>
              </a:lnSpc>
            </a:pPr>
            <a:r>
              <a:rPr sz="2400" b="1" spc="-5" dirty="0">
                <a:latin typeface="Cambria"/>
                <a:cs typeface="Cambria"/>
              </a:rPr>
              <a:t>здоровья)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  <a:spcBef>
                <a:spcPts val="1800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+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справка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инвалидности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действительной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dirty="0">
                <a:solidFill>
                  <a:srgbClr val="C00000"/>
                </a:solidFill>
                <a:latin typeface="Cambria"/>
                <a:cs typeface="Cambria"/>
              </a:rPr>
              <a:t>датой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на момент</a:t>
            </a:r>
            <a:r>
              <a:rPr sz="2400" b="1" i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i="1" spc="-5" dirty="0">
                <a:solidFill>
                  <a:srgbClr val="C00000"/>
                </a:solidFill>
                <a:latin typeface="Cambria"/>
                <a:cs typeface="Cambria"/>
              </a:rPr>
              <a:t>сдачи экзаменов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Cambria"/>
              <a:cs typeface="Cambria"/>
            </a:endParaRPr>
          </a:p>
          <a:p>
            <a:pPr marL="367665" indent="-229235">
              <a:lnSpc>
                <a:spcPct val="100000"/>
              </a:lnSpc>
              <a:buFont typeface="Cambria"/>
              <a:buChar char="•"/>
              <a:tabLst>
                <a:tab pos="368300" algn="l"/>
              </a:tabLst>
            </a:pPr>
            <a:r>
              <a:rPr sz="2400" b="1" spc="-5" dirty="0">
                <a:latin typeface="Cambria"/>
                <a:cs typeface="Cambria"/>
              </a:rPr>
              <a:t>Участник</a:t>
            </a:r>
            <a:r>
              <a:rPr sz="2400" b="1" spc="-25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с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инвалидностью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85366" y="363727"/>
            <a:ext cx="56654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Правила</a:t>
            </a:r>
            <a:r>
              <a:rPr spc="-30" dirty="0"/>
              <a:t> </a:t>
            </a:r>
            <a:r>
              <a:rPr spc="-5" dirty="0"/>
              <a:t>проведения</a:t>
            </a:r>
            <a:r>
              <a:rPr spc="-25" dirty="0"/>
              <a:t> </a:t>
            </a:r>
            <a:r>
              <a:rPr dirty="0"/>
              <a:t>ГИА-11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948" y="322529"/>
            <a:ext cx="7466330" cy="720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35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Особенности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по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-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выбор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базы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400" dirty="0">
              <a:latin typeface="Cambria"/>
              <a:cs typeface="Cambria"/>
            </a:endParaRPr>
          </a:p>
          <a:p>
            <a:pPr algn="ctr">
              <a:lnSpc>
                <a:spcPts val="2735"/>
              </a:lnSpc>
            </a:pP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профиля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015" y="1629536"/>
            <a:ext cx="8851900" cy="1757045"/>
          </a:xfrm>
          <a:custGeom>
            <a:avLst/>
            <a:gdLst/>
            <a:ahLst/>
            <a:cxnLst/>
            <a:rect l="l" t="t" r="r" b="b"/>
            <a:pathLst>
              <a:path w="8851900" h="1757045">
                <a:moveTo>
                  <a:pt x="8558657" y="0"/>
                </a:moveTo>
                <a:lnTo>
                  <a:pt x="292773" y="0"/>
                </a:lnTo>
                <a:lnTo>
                  <a:pt x="245283" y="3831"/>
                </a:lnTo>
                <a:lnTo>
                  <a:pt x="200233" y="14924"/>
                </a:lnTo>
                <a:lnTo>
                  <a:pt x="158225" y="32674"/>
                </a:lnTo>
                <a:lnTo>
                  <a:pt x="119864" y="56481"/>
                </a:lnTo>
                <a:lnTo>
                  <a:pt x="85750" y="85740"/>
                </a:lnTo>
                <a:lnTo>
                  <a:pt x="56487" y="119850"/>
                </a:lnTo>
                <a:lnTo>
                  <a:pt x="32678" y="158207"/>
                </a:lnTo>
                <a:lnTo>
                  <a:pt x="14925" y="200208"/>
                </a:lnTo>
                <a:lnTo>
                  <a:pt x="3831" y="245252"/>
                </a:lnTo>
                <a:lnTo>
                  <a:pt x="0" y="292735"/>
                </a:lnTo>
                <a:lnTo>
                  <a:pt x="0" y="1463802"/>
                </a:lnTo>
                <a:lnTo>
                  <a:pt x="3831" y="1511284"/>
                </a:lnTo>
                <a:lnTo>
                  <a:pt x="14925" y="1556328"/>
                </a:lnTo>
                <a:lnTo>
                  <a:pt x="32678" y="1598329"/>
                </a:lnTo>
                <a:lnTo>
                  <a:pt x="56487" y="1636686"/>
                </a:lnTo>
                <a:lnTo>
                  <a:pt x="85750" y="1670796"/>
                </a:lnTo>
                <a:lnTo>
                  <a:pt x="119864" y="1700055"/>
                </a:lnTo>
                <a:lnTo>
                  <a:pt x="158225" y="1723862"/>
                </a:lnTo>
                <a:lnTo>
                  <a:pt x="200233" y="1741612"/>
                </a:lnTo>
                <a:lnTo>
                  <a:pt x="245283" y="1752705"/>
                </a:lnTo>
                <a:lnTo>
                  <a:pt x="292773" y="1756537"/>
                </a:lnTo>
                <a:lnTo>
                  <a:pt x="8558657" y="1756537"/>
                </a:lnTo>
                <a:lnTo>
                  <a:pt x="8606139" y="1752705"/>
                </a:lnTo>
                <a:lnTo>
                  <a:pt x="8651183" y="1741612"/>
                </a:lnTo>
                <a:lnTo>
                  <a:pt x="8693184" y="1723862"/>
                </a:lnTo>
                <a:lnTo>
                  <a:pt x="8731541" y="1700055"/>
                </a:lnTo>
                <a:lnTo>
                  <a:pt x="8765651" y="1670796"/>
                </a:lnTo>
                <a:lnTo>
                  <a:pt x="8794910" y="1636686"/>
                </a:lnTo>
                <a:lnTo>
                  <a:pt x="8818717" y="1598329"/>
                </a:lnTo>
                <a:lnTo>
                  <a:pt x="8836467" y="1556328"/>
                </a:lnTo>
                <a:lnTo>
                  <a:pt x="8847560" y="1511284"/>
                </a:lnTo>
                <a:lnTo>
                  <a:pt x="8851391" y="1463802"/>
                </a:lnTo>
                <a:lnTo>
                  <a:pt x="8851391" y="292735"/>
                </a:lnTo>
                <a:lnTo>
                  <a:pt x="8847560" y="245252"/>
                </a:lnTo>
                <a:lnTo>
                  <a:pt x="8836467" y="200208"/>
                </a:lnTo>
                <a:lnTo>
                  <a:pt x="8818717" y="158207"/>
                </a:lnTo>
                <a:lnTo>
                  <a:pt x="8794910" y="119850"/>
                </a:lnTo>
                <a:lnTo>
                  <a:pt x="8765651" y="85740"/>
                </a:lnTo>
                <a:lnTo>
                  <a:pt x="8731541" y="56481"/>
                </a:lnTo>
                <a:lnTo>
                  <a:pt x="8693184" y="32674"/>
                </a:lnTo>
                <a:lnTo>
                  <a:pt x="8651183" y="14924"/>
                </a:lnTo>
                <a:lnTo>
                  <a:pt x="8606139" y="3831"/>
                </a:lnTo>
                <a:lnTo>
                  <a:pt x="855865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709" y="2123643"/>
            <a:ext cx="8239759" cy="16183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05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 5-ти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балльной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 err="1" smtClean="0">
                <a:solidFill>
                  <a:srgbClr val="001F5F"/>
                </a:solidFill>
                <a:latin typeface="Cambria"/>
                <a:cs typeface="Cambria"/>
              </a:rPr>
              <a:t>учитывается</a:t>
            </a:r>
            <a:r>
              <a:rPr sz="2400" b="1" spc="15" dirty="0" smtClean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</a:t>
            </a:r>
            <a:endParaRPr sz="2400" dirty="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среднем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общем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образовании</a:t>
            </a:r>
            <a:endParaRPr sz="2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50" dirty="0">
              <a:latin typeface="Cambria"/>
              <a:cs typeface="Cambria"/>
            </a:endParaRPr>
          </a:p>
          <a:p>
            <a:pPr marL="344805" indent="-229235">
              <a:lnSpc>
                <a:spcPct val="100000"/>
              </a:lnSpc>
              <a:buFont typeface="Cambria"/>
              <a:buChar char="•"/>
              <a:tabLst>
                <a:tab pos="345440" algn="l"/>
              </a:tabLst>
            </a:pPr>
            <a:r>
              <a:rPr sz="2400" b="1" spc="-5" dirty="0">
                <a:latin typeface="Cambria"/>
                <a:cs typeface="Cambria"/>
              </a:rPr>
              <a:t>База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8015" y="4091559"/>
            <a:ext cx="8851900" cy="1651000"/>
          </a:xfrm>
          <a:custGeom>
            <a:avLst/>
            <a:gdLst/>
            <a:ahLst/>
            <a:cxnLst/>
            <a:rect l="l" t="t" r="r" b="b"/>
            <a:pathLst>
              <a:path w="8851900" h="1651000">
                <a:moveTo>
                  <a:pt x="8576310" y="0"/>
                </a:moveTo>
                <a:lnTo>
                  <a:pt x="275107" y="0"/>
                </a:lnTo>
                <a:lnTo>
                  <a:pt x="225655" y="4432"/>
                </a:lnTo>
                <a:lnTo>
                  <a:pt x="179111" y="17213"/>
                </a:lnTo>
                <a:lnTo>
                  <a:pt x="136253" y="37563"/>
                </a:lnTo>
                <a:lnTo>
                  <a:pt x="97857" y="64706"/>
                </a:lnTo>
                <a:lnTo>
                  <a:pt x="64700" y="97863"/>
                </a:lnTo>
                <a:lnTo>
                  <a:pt x="37559" y="136256"/>
                </a:lnTo>
                <a:lnTo>
                  <a:pt x="17210" y="179109"/>
                </a:lnTo>
                <a:lnTo>
                  <a:pt x="4432" y="225643"/>
                </a:lnTo>
                <a:lnTo>
                  <a:pt x="0" y="275082"/>
                </a:lnTo>
                <a:lnTo>
                  <a:pt x="0" y="1375537"/>
                </a:lnTo>
                <a:lnTo>
                  <a:pt x="4432" y="1424981"/>
                </a:lnTo>
                <a:lnTo>
                  <a:pt x="17210" y="1471519"/>
                </a:lnTo>
                <a:lnTo>
                  <a:pt x="37559" y="1514373"/>
                </a:lnTo>
                <a:lnTo>
                  <a:pt x="64700" y="1552766"/>
                </a:lnTo>
                <a:lnTo>
                  <a:pt x="97857" y="1585921"/>
                </a:lnTo>
                <a:lnTo>
                  <a:pt x="136253" y="1613060"/>
                </a:lnTo>
                <a:lnTo>
                  <a:pt x="179111" y="1633408"/>
                </a:lnTo>
                <a:lnTo>
                  <a:pt x="225655" y="1646186"/>
                </a:lnTo>
                <a:lnTo>
                  <a:pt x="275107" y="1650619"/>
                </a:lnTo>
                <a:lnTo>
                  <a:pt x="8576310" y="1650619"/>
                </a:lnTo>
                <a:lnTo>
                  <a:pt x="8625748" y="1646186"/>
                </a:lnTo>
                <a:lnTo>
                  <a:pt x="8672282" y="1633408"/>
                </a:lnTo>
                <a:lnTo>
                  <a:pt x="8715135" y="1613060"/>
                </a:lnTo>
                <a:lnTo>
                  <a:pt x="8753528" y="1585921"/>
                </a:lnTo>
                <a:lnTo>
                  <a:pt x="8786685" y="1552766"/>
                </a:lnTo>
                <a:lnTo>
                  <a:pt x="8813828" y="1514373"/>
                </a:lnTo>
                <a:lnTo>
                  <a:pt x="8834178" y="1471519"/>
                </a:lnTo>
                <a:lnTo>
                  <a:pt x="8846959" y="1424981"/>
                </a:lnTo>
                <a:lnTo>
                  <a:pt x="8851391" y="1375537"/>
                </a:lnTo>
                <a:lnTo>
                  <a:pt x="8851391" y="275082"/>
                </a:lnTo>
                <a:lnTo>
                  <a:pt x="8846959" y="225643"/>
                </a:lnTo>
                <a:lnTo>
                  <a:pt x="8834178" y="179109"/>
                </a:lnTo>
                <a:lnTo>
                  <a:pt x="8813828" y="136256"/>
                </a:lnTo>
                <a:lnTo>
                  <a:pt x="8786685" y="97863"/>
                </a:lnTo>
                <a:lnTo>
                  <a:pt x="8753528" y="64706"/>
                </a:lnTo>
                <a:lnTo>
                  <a:pt x="8715135" y="37563"/>
                </a:lnTo>
                <a:lnTo>
                  <a:pt x="8672282" y="17213"/>
                </a:lnTo>
                <a:lnTo>
                  <a:pt x="8625748" y="4432"/>
                </a:lnTo>
                <a:lnTo>
                  <a:pt x="8576310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87527" y="4211828"/>
            <a:ext cx="8257540" cy="189103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475"/>
              </a:spcBef>
            </a:pP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Оценивается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100-балльной</a:t>
            </a:r>
            <a:r>
              <a:rPr sz="24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шкале,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учитываются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</a:t>
            </a:r>
            <a:r>
              <a:rPr sz="2400" b="1" spc="-509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получении</a:t>
            </a:r>
            <a:r>
              <a:rPr sz="24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mbria"/>
                <a:cs typeface="Cambria"/>
              </a:rPr>
              <a:t>аттестата,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могут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быть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использованы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335"/>
              </a:lnSpc>
            </a:pP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качестве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 вступительных испытаний</a:t>
            </a:r>
            <a:r>
              <a:rPr sz="2400" b="1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при поступлении</a:t>
            </a:r>
            <a:r>
              <a:rPr sz="2400" b="1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ts val="2705"/>
              </a:lnSpc>
            </a:pPr>
            <a:r>
              <a:rPr sz="2400" b="1" spc="-5" dirty="0">
                <a:solidFill>
                  <a:srgbClr val="FFFFFF"/>
                </a:solidFill>
                <a:latin typeface="Cambria"/>
                <a:cs typeface="Cambria"/>
              </a:rPr>
              <a:t>ВУЗ</a:t>
            </a:r>
            <a:endParaRPr sz="2400">
              <a:latin typeface="Cambria"/>
              <a:cs typeface="Cambria"/>
            </a:endParaRPr>
          </a:p>
          <a:p>
            <a:pPr marL="349885" indent="-229235">
              <a:lnSpc>
                <a:spcPct val="100000"/>
              </a:lnSpc>
              <a:spcBef>
                <a:spcPts val="1325"/>
              </a:spcBef>
              <a:buFont typeface="Cambria"/>
              <a:buChar char="•"/>
              <a:tabLst>
                <a:tab pos="350520" algn="l"/>
              </a:tabLst>
            </a:pPr>
            <a:r>
              <a:rPr sz="2400" b="1" spc="-10" dirty="0">
                <a:latin typeface="Cambria"/>
                <a:cs typeface="Cambria"/>
              </a:rPr>
              <a:t>Профиль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317928"/>
            <a:ext cx="8461375" cy="494030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0"/>
              </a:spcBef>
            </a:pP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В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день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проведения</a:t>
            </a: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экзамена</a:t>
            </a:r>
            <a:r>
              <a:rPr sz="2400" b="1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 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запрещается:</a:t>
            </a:r>
            <a:endParaRPr sz="2400">
              <a:latin typeface="Cambria"/>
              <a:cs typeface="Cambria"/>
            </a:endParaRPr>
          </a:p>
          <a:p>
            <a:pPr marL="241300" marR="319405" indent="-228600">
              <a:lnSpc>
                <a:spcPts val="2590"/>
              </a:lnSpc>
              <a:spcBef>
                <a:spcPts val="103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участникам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иметь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при себе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уведомление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регистрации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экзамены,</a:t>
            </a:r>
            <a:endParaRPr sz="2400">
              <a:latin typeface="Cambria"/>
              <a:cs typeface="Cambria"/>
            </a:endParaRPr>
          </a:p>
          <a:p>
            <a:pPr marL="241300" marR="95885" indent="-228600">
              <a:lnSpc>
                <a:spcPts val="2590"/>
              </a:lnSpc>
              <a:spcBef>
                <a:spcPts val="1000"/>
              </a:spcBef>
              <a:buClr>
                <a:srgbClr val="001F5F"/>
              </a:buClr>
              <a:buFont typeface="Arial MT"/>
              <a:buChar char="•"/>
              <a:tabLst>
                <a:tab pos="307975" algn="l"/>
                <a:tab pos="308610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средства связи,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электронно-вычислительную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технику,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фото-,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5" dirty="0">
                <a:solidFill>
                  <a:srgbClr val="001F5F"/>
                </a:solidFill>
                <a:latin typeface="Cambria"/>
                <a:cs typeface="Cambria"/>
              </a:rPr>
              <a:t>аудио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видеоаппаратуру,</a:t>
            </a:r>
            <a:r>
              <a:rPr sz="24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справочные</a:t>
            </a:r>
            <a:endParaRPr sz="2400">
              <a:latin typeface="Cambria"/>
              <a:cs typeface="Cambria"/>
            </a:endParaRPr>
          </a:p>
          <a:p>
            <a:pPr marL="241300" marR="808355">
              <a:lnSpc>
                <a:spcPts val="2590"/>
              </a:lnSpc>
              <a:spcBef>
                <a:spcPts val="5"/>
              </a:spcBef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материалы,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письменные заметки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иные средства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хранения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передачи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информации;</a:t>
            </a:r>
            <a:endParaRPr sz="2400">
              <a:latin typeface="Cambria"/>
              <a:cs typeface="Cambria"/>
            </a:endParaRPr>
          </a:p>
          <a:p>
            <a:pPr marL="241300" marR="673735" indent="-228600">
              <a:lnSpc>
                <a:spcPts val="259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выносить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30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аудиторий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001F5F"/>
                </a:solidFill>
                <a:latin typeface="Arial"/>
                <a:cs typeface="Arial"/>
              </a:rPr>
              <a:t> 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ППЭ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бумажном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электронном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носителях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случая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перехода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аудитории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подготовки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аудиторию</a:t>
            </a:r>
            <a:endParaRPr sz="2400">
              <a:latin typeface="Cambria"/>
              <a:cs typeface="Cambria"/>
            </a:endParaRPr>
          </a:p>
          <a:p>
            <a:pPr marL="241300" marR="5080">
              <a:lnSpc>
                <a:spcPts val="2590"/>
              </a:lnSpc>
              <a:spcBef>
                <a:spcPts val="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 при проведении экзамена по иностранным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раздел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«Говорение»),</a:t>
            </a:r>
            <a:endParaRPr sz="24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фотографировать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или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переписывать задания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ЭМ;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240" y="609980"/>
            <a:ext cx="7723505" cy="2369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ts val="3195"/>
              </a:lnSpc>
              <a:spcBef>
                <a:spcPts val="95"/>
              </a:spcBef>
            </a:pP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Лица, допустившие</a:t>
            </a:r>
            <a:r>
              <a:rPr sz="2800" b="1" spc="2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нарушение</a:t>
            </a:r>
            <a:endParaRPr sz="2800">
              <a:latin typeface="Cambria"/>
              <a:cs typeface="Cambria"/>
            </a:endParaRPr>
          </a:p>
          <a:p>
            <a:pPr algn="ctr">
              <a:lnSpc>
                <a:spcPts val="3195"/>
              </a:lnSpc>
            </a:pPr>
            <a:r>
              <a:rPr sz="2800" b="1" spc="-15" dirty="0">
                <a:solidFill>
                  <a:srgbClr val="212168"/>
                </a:solidFill>
                <a:latin typeface="Cambria"/>
                <a:cs typeface="Cambria"/>
              </a:rPr>
              <a:t>устанавливаемого</a:t>
            </a:r>
            <a:r>
              <a:rPr sz="2800" b="1" spc="45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порядка</a:t>
            </a:r>
            <a:r>
              <a:rPr sz="2800" b="1" spc="3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212168"/>
                </a:solidFill>
                <a:latin typeface="Cambria"/>
                <a:cs typeface="Cambria"/>
              </a:rPr>
              <a:t>проведения</a:t>
            </a:r>
            <a:r>
              <a:rPr sz="2800" b="1" spc="40" dirty="0">
                <a:solidFill>
                  <a:srgbClr val="212168"/>
                </a:solidFill>
                <a:latin typeface="Cambria"/>
                <a:cs typeface="Cambria"/>
              </a:rPr>
              <a:t> </a:t>
            </a:r>
            <a:r>
              <a:rPr sz="2800" b="1" spc="20" dirty="0">
                <a:solidFill>
                  <a:srgbClr val="212168"/>
                </a:solidFill>
                <a:latin typeface="Cambria"/>
                <a:cs typeface="Cambria"/>
              </a:rPr>
              <a:t>ГИА,</a:t>
            </a:r>
            <a:endParaRPr sz="2800">
              <a:latin typeface="Cambria"/>
              <a:cs typeface="Cambria"/>
            </a:endParaRPr>
          </a:p>
          <a:p>
            <a:pPr marL="3175" algn="ctr">
              <a:lnSpc>
                <a:spcPct val="100000"/>
              </a:lnSpc>
              <a:spcBef>
                <a:spcPts val="660"/>
              </a:spcBef>
            </a:pPr>
            <a:r>
              <a:rPr sz="2800" b="1" spc="-40" dirty="0">
                <a:solidFill>
                  <a:srgbClr val="C00000"/>
                </a:solidFill>
                <a:latin typeface="Cambria"/>
                <a:cs typeface="Cambria"/>
              </a:rPr>
              <a:t>удаляются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с</a:t>
            </a: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экзамена!</a:t>
            </a:r>
            <a:endParaRPr sz="2800">
              <a:latin typeface="Cambria"/>
              <a:cs typeface="Cambria"/>
            </a:endParaRPr>
          </a:p>
          <a:p>
            <a:pPr marL="2068830" marR="2058035" algn="ctr">
              <a:lnSpc>
                <a:spcPct val="119700"/>
              </a:lnSpc>
              <a:spcBef>
                <a:spcPts val="10"/>
              </a:spcBef>
            </a:pPr>
            <a:r>
              <a:rPr sz="2800" b="1" spc="-15" dirty="0">
                <a:solidFill>
                  <a:srgbClr val="C00000"/>
                </a:solidFill>
                <a:latin typeface="Cambria"/>
                <a:cs typeface="Cambria"/>
              </a:rPr>
              <a:t>Пересдача </a:t>
            </a:r>
            <a:r>
              <a:rPr sz="2800" b="1" spc="-10" dirty="0">
                <a:solidFill>
                  <a:srgbClr val="C00000"/>
                </a:solidFill>
                <a:latin typeface="Cambria"/>
                <a:cs typeface="Cambria"/>
              </a:rPr>
              <a:t>возможна </a:t>
            </a:r>
            <a:r>
              <a:rPr sz="2800" b="1" spc="-60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5" dirty="0">
                <a:solidFill>
                  <a:srgbClr val="C00000"/>
                </a:solidFill>
                <a:latin typeface="Cambria"/>
                <a:cs typeface="Cambria"/>
              </a:rPr>
              <a:t>ТОЛЬКО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C00000"/>
                </a:solidFill>
                <a:latin typeface="Cambria"/>
                <a:cs typeface="Cambria"/>
              </a:rPr>
              <a:t>через</a:t>
            </a:r>
            <a:r>
              <a:rPr sz="2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45" dirty="0">
                <a:solidFill>
                  <a:srgbClr val="C00000"/>
                </a:solidFill>
                <a:latin typeface="Cambria"/>
                <a:cs typeface="Cambria"/>
              </a:rPr>
              <a:t>год!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63"/>
            <a:ext cx="2260600" cy="10715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276600"/>
            <a:ext cx="5638800" cy="32863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36979"/>
            <a:ext cx="7904480" cy="16490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solidFill>
                  <a:srgbClr val="212168"/>
                </a:solidFill>
              </a:rPr>
              <a:t>Если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обучающийся</a:t>
            </a:r>
            <a:r>
              <a:rPr sz="2400" spc="25" dirty="0">
                <a:solidFill>
                  <a:srgbClr val="212168"/>
                </a:solidFill>
              </a:rPr>
              <a:t> </a:t>
            </a:r>
            <a:r>
              <a:rPr sz="2400" spc="-5" dirty="0"/>
              <a:t>по</a:t>
            </a:r>
            <a:r>
              <a:rPr sz="2400" spc="-20" dirty="0"/>
              <a:t> </a:t>
            </a:r>
            <a:r>
              <a:rPr sz="2400" spc="-10" dirty="0"/>
              <a:t>состоянию</a:t>
            </a:r>
            <a:r>
              <a:rPr sz="2400" spc="-15" dirty="0"/>
              <a:t> </a:t>
            </a:r>
            <a:r>
              <a:rPr sz="2400" spc="-5" dirty="0"/>
              <a:t>здоровья</a:t>
            </a:r>
            <a:r>
              <a:rPr sz="2400" spc="5" dirty="0"/>
              <a:t> </a:t>
            </a:r>
            <a:r>
              <a:rPr sz="2400" spc="-5" dirty="0">
                <a:solidFill>
                  <a:srgbClr val="212168"/>
                </a:solidFill>
              </a:rPr>
              <a:t>не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20" dirty="0">
                <a:solidFill>
                  <a:srgbClr val="212168"/>
                </a:solidFill>
              </a:rPr>
              <a:t>может 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10" dirty="0">
                <a:solidFill>
                  <a:srgbClr val="212168"/>
                </a:solidFill>
              </a:rPr>
              <a:t>завершить</a:t>
            </a:r>
            <a:r>
              <a:rPr sz="2400" spc="15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выполнение</a:t>
            </a:r>
            <a:r>
              <a:rPr sz="2400" spc="-15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экзаменационной работы, </a:t>
            </a:r>
            <a:r>
              <a:rPr sz="2400" spc="-25" dirty="0">
                <a:solidFill>
                  <a:srgbClr val="212168"/>
                </a:solidFill>
              </a:rPr>
              <a:t>то </a:t>
            </a:r>
            <a:r>
              <a:rPr sz="2400" spc="-509" dirty="0">
                <a:solidFill>
                  <a:srgbClr val="212168"/>
                </a:solidFill>
              </a:rPr>
              <a:t> </a:t>
            </a:r>
            <a:r>
              <a:rPr sz="2400" spc="-5" dirty="0">
                <a:solidFill>
                  <a:srgbClr val="212168"/>
                </a:solidFill>
              </a:rPr>
              <a:t>он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dirty="0">
                <a:solidFill>
                  <a:srgbClr val="212168"/>
                </a:solidFill>
              </a:rPr>
              <a:t>досрочно </a:t>
            </a:r>
            <a:r>
              <a:rPr sz="2400" spc="-5" dirty="0">
                <a:solidFill>
                  <a:srgbClr val="212168"/>
                </a:solidFill>
              </a:rPr>
              <a:t>покидает</a:t>
            </a:r>
            <a:r>
              <a:rPr sz="2400" spc="-10" dirty="0">
                <a:solidFill>
                  <a:srgbClr val="212168"/>
                </a:solidFill>
              </a:rPr>
              <a:t> </a:t>
            </a:r>
            <a:r>
              <a:rPr sz="2400" spc="-35" dirty="0">
                <a:solidFill>
                  <a:srgbClr val="212168"/>
                </a:solidFill>
              </a:rPr>
              <a:t>аудиторию.</a:t>
            </a:r>
            <a:endParaRPr sz="2400"/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400" dirty="0">
                <a:solidFill>
                  <a:srgbClr val="212168"/>
                </a:solidFill>
              </a:rPr>
              <a:t>Экзамен </a:t>
            </a:r>
            <a:r>
              <a:rPr sz="2400" spc="-20" dirty="0">
                <a:solidFill>
                  <a:srgbClr val="212168"/>
                </a:solidFill>
              </a:rPr>
              <a:t>может</a:t>
            </a:r>
            <a:r>
              <a:rPr sz="2400" spc="-5" dirty="0">
                <a:solidFill>
                  <a:srgbClr val="212168"/>
                </a:solidFill>
              </a:rPr>
              <a:t> быть пересдан</a:t>
            </a:r>
            <a:r>
              <a:rPr sz="2400" spc="5" dirty="0">
                <a:solidFill>
                  <a:srgbClr val="212168"/>
                </a:solidFill>
              </a:rPr>
              <a:t> </a:t>
            </a:r>
            <a:r>
              <a:rPr sz="2400" dirty="0"/>
              <a:t>в</a:t>
            </a:r>
            <a:r>
              <a:rPr sz="2400" spc="-5" dirty="0"/>
              <a:t> резервные</a:t>
            </a:r>
            <a:r>
              <a:rPr sz="2400" spc="10" dirty="0"/>
              <a:t> </a:t>
            </a:r>
            <a:r>
              <a:rPr sz="2400" dirty="0"/>
              <a:t>дни</a:t>
            </a:r>
            <a:r>
              <a:rPr sz="3600" dirty="0">
                <a:solidFill>
                  <a:srgbClr val="212168"/>
                </a:solidFill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200400"/>
            <a:ext cx="3962400" cy="3267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0332" rIns="0" bIns="0" rtlCol="0">
            <a:spAutoFit/>
          </a:bodyPr>
          <a:lstStyle/>
          <a:p>
            <a:pPr marL="3212465" marR="5080" indent="-2362835">
              <a:lnSpc>
                <a:spcPts val="3460"/>
              </a:lnSpc>
              <a:spcBef>
                <a:spcPts val="535"/>
              </a:spcBef>
            </a:pPr>
            <a:r>
              <a:rPr spc="-5" dirty="0"/>
              <a:t>Печать </a:t>
            </a:r>
            <a:r>
              <a:rPr dirty="0"/>
              <a:t>КИМ </a:t>
            </a:r>
            <a:r>
              <a:rPr spc="-50" dirty="0"/>
              <a:t>будет </a:t>
            </a:r>
            <a:r>
              <a:rPr spc="-15" dirty="0"/>
              <a:t>производиться </a:t>
            </a:r>
            <a:r>
              <a:rPr dirty="0"/>
              <a:t>в </a:t>
            </a:r>
            <a:r>
              <a:rPr spc="-690" dirty="0"/>
              <a:t> </a:t>
            </a:r>
            <a:r>
              <a:rPr spc="-45" dirty="0"/>
              <a:t>аудитории!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3400" y="143576"/>
            <a:ext cx="2146139" cy="92804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43200"/>
            <a:ext cx="7696200" cy="3701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0342" y="84201"/>
            <a:ext cx="8217534" cy="20377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508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Золотым</a:t>
            </a:r>
            <a:r>
              <a:rPr sz="24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знаком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5">
                <a:solidFill>
                  <a:srgbClr val="C00000"/>
                </a:solidFill>
                <a:latin typeface="Cambria"/>
                <a:cs typeface="Cambria"/>
              </a:rPr>
              <a:t>«Отличник</a:t>
            </a:r>
            <a:r>
              <a:rPr sz="2400" b="1" spc="-10">
                <a:solidFill>
                  <a:srgbClr val="C00000"/>
                </a:solidFill>
                <a:latin typeface="Cambria"/>
                <a:cs typeface="Cambria"/>
              </a:rPr>
              <a:t>»</a:t>
            </a:r>
            <a:r>
              <a:rPr sz="2400" b="1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будут 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награждать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школьников,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стоит</a:t>
            </a:r>
            <a:r>
              <a:rPr sz="24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отлично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все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полугодовые,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годовые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итоговые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оценки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400" b="1" spc="-5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11-м</a:t>
            </a:r>
            <a:r>
              <a:rPr sz="24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классах.</a:t>
            </a:r>
            <a:endParaRPr sz="2400">
              <a:latin typeface="Cambria"/>
              <a:cs typeface="Cambria"/>
            </a:endParaRPr>
          </a:p>
          <a:p>
            <a:pPr marL="241300" marR="332105">
              <a:lnSpc>
                <a:spcPts val="2590"/>
              </a:lnSpc>
              <a:spcBef>
                <a:spcPts val="40"/>
              </a:spcBef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Ещё для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 знака 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 по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предметам</a:t>
            </a:r>
            <a:r>
              <a:rPr sz="24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342" y="2514600"/>
            <a:ext cx="5540858" cy="26962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442595" indent="-228600">
              <a:lnSpc>
                <a:spcPts val="2590"/>
              </a:lnSpc>
              <a:spcBef>
                <a:spcPts val="4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Серебряный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знак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получат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не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более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двух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отметок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хорошо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10-м</a:t>
            </a:r>
            <a:r>
              <a:rPr sz="24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и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11-м</a:t>
            </a:r>
            <a:r>
              <a:rPr sz="24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классах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.</a:t>
            </a:r>
            <a:endParaRPr sz="2400" dirty="0">
              <a:latin typeface="Cambria"/>
              <a:cs typeface="Cambria"/>
            </a:endParaRPr>
          </a:p>
          <a:p>
            <a:pPr marL="241300">
              <a:lnSpc>
                <a:spcPts val="2415"/>
              </a:lnSpc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получения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награды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также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нужно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экзамены</a:t>
            </a:r>
            <a:endParaRPr sz="2400" dirty="0">
              <a:latin typeface="Cambria"/>
              <a:cs typeface="Cambria"/>
            </a:endParaRPr>
          </a:p>
          <a:p>
            <a:pPr marL="241300">
              <a:lnSpc>
                <a:spcPts val="2735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обязательным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</a:t>
            </a:r>
            <a:r>
              <a:rPr sz="24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дисциплинам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выбору.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114" y="2895600"/>
            <a:ext cx="3339886" cy="32432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039" y="282702"/>
            <a:ext cx="8405495" cy="33162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баллы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при</a:t>
            </a:r>
            <a:r>
              <a:rPr sz="24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поступлении</a:t>
            </a:r>
            <a:endParaRPr sz="2400" dirty="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endParaRPr lang="ru-RU" sz="2400" b="1" dirty="0" smtClean="0">
              <a:solidFill>
                <a:srgbClr val="C00000"/>
              </a:solidFill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</a:pPr>
            <a:r>
              <a:rPr sz="2400" b="1" dirty="0" smtClean="0">
                <a:solidFill>
                  <a:srgbClr val="C00000"/>
                </a:solidFill>
                <a:latin typeface="Cambria"/>
                <a:cs typeface="Cambria"/>
              </a:rPr>
              <a:t>5</a:t>
            </a:r>
            <a:r>
              <a:rPr sz="2400" b="1" spc="-5" dirty="0" smtClean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достижений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,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ВУЗы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могут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давать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поступающим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дополнительные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баллы:</a:t>
            </a:r>
            <a:endParaRPr sz="2400" dirty="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идеальное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сочинение;</a:t>
            </a:r>
            <a:endParaRPr sz="2400" dirty="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золотая</a:t>
            </a:r>
            <a:r>
              <a:rPr sz="2400" b="1" spc="-10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медаль;</a:t>
            </a:r>
            <a:endParaRPr sz="2400" dirty="0">
              <a:latin typeface="Cambria"/>
              <a:cs typeface="Cambria"/>
            </a:endParaRPr>
          </a:p>
          <a:p>
            <a:pPr marL="248920" indent="-169545">
              <a:lnSpc>
                <a:spcPct val="100000"/>
              </a:lnSpc>
              <a:spcBef>
                <a:spcPts val="5"/>
              </a:spcBef>
              <a:buChar char="-"/>
              <a:tabLst>
                <a:tab pos="24892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СПО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отличием;</a:t>
            </a:r>
            <a:endParaRPr sz="2400" dirty="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портфолио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перечнем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личных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достижений;</a:t>
            </a:r>
            <a:endParaRPr sz="2400" dirty="0">
              <a:latin typeface="Cambria"/>
              <a:cs typeface="Cambria"/>
            </a:endParaRPr>
          </a:p>
          <a:p>
            <a:pPr marL="248920" indent="-169545">
              <a:lnSpc>
                <a:spcPts val="2845"/>
              </a:lnSpc>
              <a:buChar char="-"/>
              <a:tabLst>
                <a:tab pos="248920" algn="l"/>
              </a:tabLst>
            </a:pP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волонтерство....</a:t>
            </a:r>
            <a:endParaRPr sz="24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1" y="85723"/>
            <a:ext cx="13716000" cy="9501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251" y="1332687"/>
            <a:ext cx="73037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0"/>
              </a:spcBef>
            </a:pPr>
            <a:r>
              <a:rPr sz="2400" b="1" u="heavy" spc="-2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fipi.ru</a:t>
            </a:r>
            <a:r>
              <a:rPr sz="2400" b="1" spc="-3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Федеральный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55" dirty="0">
                <a:solidFill>
                  <a:srgbClr val="404040"/>
                </a:solidFill>
                <a:latin typeface="Cambria"/>
                <a:cs typeface="Cambria"/>
              </a:rPr>
              <a:t>институт</a:t>
            </a:r>
            <a:r>
              <a:rPr sz="2400" b="1" spc="14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педагогических</a:t>
            </a:r>
            <a:endParaRPr sz="2400" dirty="0">
              <a:latin typeface="Cambria"/>
              <a:cs typeface="Cambria"/>
            </a:endParaRPr>
          </a:p>
          <a:p>
            <a:pPr marL="198120">
              <a:lnSpc>
                <a:spcPct val="100000"/>
              </a:lnSpc>
            </a:pPr>
            <a:r>
              <a:rPr sz="2400" b="1" spc="-15" dirty="0" err="1" smtClean="0">
                <a:solidFill>
                  <a:srgbClr val="404040"/>
                </a:solidFill>
                <a:latin typeface="Cambria"/>
                <a:cs typeface="Cambria"/>
              </a:rPr>
              <a:t>измерений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796" y="2438400"/>
            <a:ext cx="8517255" cy="2449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885">
              <a:lnSpc>
                <a:spcPct val="100000"/>
              </a:lnSpc>
              <a:spcBef>
                <a:spcPts val="100"/>
              </a:spcBef>
              <a:tabLst>
                <a:tab pos="1027430" algn="l"/>
                <a:tab pos="5807710" algn="l"/>
                <a:tab pos="8242934" algn="l"/>
              </a:tabLst>
            </a:pP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br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n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a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d</a:t>
            </a:r>
            <a:r>
              <a:rPr sz="2400" b="1" u="heavy" spc="-3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zo</a:t>
            </a:r>
            <a:r>
              <a:rPr sz="2400" b="1" u="heavy" spc="-28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4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g</a:t>
            </a:r>
            <a:r>
              <a:rPr sz="2400" b="1" u="heavy" spc="-8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o</a:t>
            </a:r>
            <a:r>
              <a:rPr sz="2400" b="1" u="heavy" spc="-254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v</a:t>
            </a: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.</a:t>
            </a:r>
            <a:r>
              <a:rPr sz="2400" b="1" u="heavy" spc="-30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r</a:t>
            </a:r>
            <a:r>
              <a:rPr sz="2400" b="1" u="heavy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u</a:t>
            </a:r>
            <a:r>
              <a:rPr sz="2400" b="1" spc="-20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Ф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е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л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ь</a:t>
            </a:r>
            <a:r>
              <a:rPr sz="2400" b="1" spc="-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служба	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п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13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д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зо</a:t>
            </a:r>
            <a:r>
              <a:rPr sz="2400" b="1" spc="-45" dirty="0">
                <a:solidFill>
                  <a:srgbClr val="404040"/>
                </a:solidFill>
                <a:latin typeface="Cambria"/>
                <a:cs typeface="Cambria"/>
              </a:rPr>
              <a:t>р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	в  сфере	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бр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азо</a:t>
            </a:r>
            <a:r>
              <a:rPr sz="2400" b="1" spc="-30" dirty="0">
                <a:solidFill>
                  <a:srgbClr val="404040"/>
                </a:solidFill>
                <a:latin typeface="Cambria"/>
                <a:cs typeface="Cambria"/>
              </a:rPr>
              <a:t>в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ани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я</a:t>
            </a:r>
            <a:r>
              <a:rPr sz="2400" b="1" spc="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</a:t>
            </a:r>
            <a:r>
              <a:rPr sz="2400" b="1" spc="-16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н</a:t>
            </a:r>
            <a:r>
              <a:rPr sz="2400" b="1" spc="-70" dirty="0">
                <a:solidFill>
                  <a:srgbClr val="404040"/>
                </a:solidFill>
                <a:latin typeface="Cambria"/>
                <a:cs typeface="Cambria"/>
              </a:rPr>
              <a:t>а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уки</a:t>
            </a:r>
            <a:endParaRPr sz="2400" dirty="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1105"/>
              </a:spcBef>
            </a:pPr>
            <a:r>
              <a:rPr sz="2400" b="1" u="heavy" spc="-45" dirty="0">
                <a:solidFill>
                  <a:srgbClr val="0462C1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  <a:hlinkClick r:id="rId2"/>
              </a:rPr>
              <a:t>www.rustest.ru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 </a:t>
            </a:r>
            <a:r>
              <a:rPr sz="2400" b="1" spc="-35" dirty="0">
                <a:solidFill>
                  <a:srgbClr val="404040"/>
                </a:solidFill>
                <a:latin typeface="Cambria"/>
                <a:cs typeface="Cambria"/>
              </a:rPr>
              <a:t>Официальный </a:t>
            </a:r>
            <a:r>
              <a:rPr sz="2400" b="1" spc="30" dirty="0">
                <a:solidFill>
                  <a:srgbClr val="404040"/>
                </a:solidFill>
                <a:latin typeface="Cambria"/>
                <a:cs typeface="Cambria"/>
              </a:rPr>
              <a:t>сайт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Федерального </a:t>
            </a:r>
            <a:r>
              <a:rPr sz="2400" b="1" spc="10" dirty="0">
                <a:solidFill>
                  <a:srgbClr val="404040"/>
                </a:solidFill>
                <a:latin typeface="Cambria"/>
                <a:cs typeface="Cambria"/>
              </a:rPr>
              <a:t>центра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Тестирования</a:t>
            </a:r>
            <a:endParaRPr sz="2400" dirty="0">
              <a:latin typeface="Cambria"/>
              <a:cs typeface="Cambria"/>
            </a:endParaRPr>
          </a:p>
          <a:p>
            <a:pPr marL="12700" marR="1336675">
              <a:lnSpc>
                <a:spcPct val="100000"/>
              </a:lnSpc>
              <a:spcBef>
                <a:spcPts val="695"/>
              </a:spcBef>
            </a:pPr>
            <a:r>
              <a:rPr sz="2400" b="1" u="heavy" spc="-4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mbria"/>
                <a:cs typeface="Cambria"/>
              </a:rPr>
              <a:t>mon.gov.ru</a:t>
            </a:r>
            <a:r>
              <a:rPr sz="2400" b="1" spc="-45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-</a:t>
            </a:r>
            <a:r>
              <a:rPr sz="2400" b="1" spc="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Министерство </a:t>
            </a:r>
            <a:r>
              <a:rPr sz="2400" b="1" spc="-25" dirty="0">
                <a:solidFill>
                  <a:srgbClr val="404040"/>
                </a:solidFill>
                <a:latin typeface="Cambria"/>
                <a:cs typeface="Cambria"/>
              </a:rPr>
              <a:t>образования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404040"/>
                </a:solidFill>
                <a:latin typeface="Cambria"/>
                <a:cs typeface="Cambria"/>
              </a:rPr>
              <a:t>и 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науки </a:t>
            </a:r>
            <a:r>
              <a:rPr sz="2400" b="1" spc="-515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404040"/>
                </a:solidFill>
                <a:latin typeface="Cambria"/>
                <a:cs typeface="Cambria"/>
              </a:rPr>
              <a:t>Российской</a:t>
            </a:r>
            <a:r>
              <a:rPr sz="2400" b="1" spc="-20" dirty="0">
                <a:solidFill>
                  <a:srgbClr val="40404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Cambria"/>
                <a:cs typeface="Cambria"/>
              </a:rPr>
              <a:t>Федерации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30194" y="479552"/>
            <a:ext cx="39516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95">
                <a:uFill>
                  <a:solidFill>
                    <a:srgbClr val="FF0000"/>
                  </a:solidFill>
                </a:uFill>
              </a:rPr>
              <a:t>С</a:t>
            </a:r>
            <a:r>
              <a:rPr sz="2400" u="heavy" spc="-105">
                <a:uFill>
                  <a:solidFill>
                    <a:srgbClr val="FF0000"/>
                  </a:solidFill>
                </a:uFill>
              </a:rPr>
              <a:t>А</a:t>
            </a:r>
            <a:r>
              <a:rPr sz="2400" u="heavy" spc="-100">
                <a:uFill>
                  <a:solidFill>
                    <a:srgbClr val="FF0000"/>
                  </a:solidFill>
                </a:uFill>
              </a:rPr>
              <a:t>Й</a:t>
            </a:r>
            <a:r>
              <a:rPr sz="2400" u="heavy" spc="-95">
                <a:uFill>
                  <a:solidFill>
                    <a:srgbClr val="FF0000"/>
                  </a:solidFill>
                </a:uFill>
              </a:rPr>
              <a:t>Т</a:t>
            </a:r>
            <a:r>
              <a:rPr sz="2400" u="heavy">
                <a:uFill>
                  <a:solidFill>
                    <a:srgbClr val="FF0000"/>
                  </a:solidFill>
                </a:uFill>
              </a:rPr>
              <a:t>Ы</a:t>
            </a:r>
            <a:r>
              <a:rPr lang="ru-RU" sz="2400" u="heavy" dirty="0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-229">
                <a:uFill>
                  <a:solidFill>
                    <a:srgbClr val="FF0000"/>
                  </a:solidFill>
                </a:uFill>
              </a:rPr>
              <a:t> </a:t>
            </a:r>
            <a:r>
              <a:rPr sz="2400" u="heavy" spc="90">
                <a:uFill>
                  <a:solidFill>
                    <a:srgbClr val="FF0000"/>
                  </a:solidFill>
                </a:uFill>
              </a:rPr>
              <a:t>В</a:t>
            </a:r>
            <a:r>
              <a:rPr lang="ru-RU" sz="2400" u="heavy" spc="90" dirty="0">
                <a:uFill>
                  <a:solidFill>
                    <a:srgbClr val="FF0000"/>
                  </a:solidFill>
                </a:uFill>
              </a:rPr>
              <a:t>  </a:t>
            </a:r>
            <a:r>
              <a:rPr sz="2400" u="heavy" spc="-90">
                <a:uFill>
                  <a:solidFill>
                    <a:srgbClr val="FF0000"/>
                  </a:solidFill>
                </a:uFill>
              </a:rPr>
              <a:t>П</a:t>
            </a:r>
            <a:r>
              <a:rPr sz="2400" u="heavy" spc="-85">
                <a:uFill>
                  <a:solidFill>
                    <a:srgbClr val="FF0000"/>
                  </a:solidFill>
                </a:uFill>
              </a:rPr>
              <a:t>О</a:t>
            </a:r>
            <a:r>
              <a:rPr sz="2400" u="heavy" spc="-90">
                <a:uFill>
                  <a:solidFill>
                    <a:srgbClr val="FF0000"/>
                  </a:solidFill>
                </a:uFill>
              </a:rPr>
              <a:t>М</a:t>
            </a:r>
            <a:r>
              <a:rPr sz="2400" u="heavy" spc="-85">
                <a:uFill>
                  <a:solidFill>
                    <a:srgbClr val="FF0000"/>
                  </a:solidFill>
                </a:uFill>
              </a:rPr>
              <a:t>ОЩ</a:t>
            </a:r>
            <a:r>
              <a:rPr sz="2400" u="heavy">
                <a:uFill>
                  <a:solidFill>
                    <a:srgbClr val="FF0000"/>
                  </a:solidFill>
                </a:uFill>
              </a:rPr>
              <a:t>Ь</a:t>
            </a:r>
            <a:endParaRPr sz="2400"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4800" y="143472"/>
            <a:ext cx="1999363" cy="1090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117729"/>
            <a:ext cx="5159858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0" dirty="0" err="1" smtClean="0">
                <a:uFill>
                  <a:solidFill>
                    <a:srgbClr val="C00000"/>
                  </a:solidFill>
                </a:uFill>
              </a:rPr>
              <a:t>Особенности</a:t>
            </a:r>
            <a:r>
              <a:rPr lang="ru-RU" sz="2500" u="heavy" spc="-5" dirty="0">
                <a:solidFill>
                  <a:prstClr val="black">
                    <a:lumMod val="85000"/>
                    <a:lumOff val="15000"/>
                  </a:prstClr>
                </a:solidFill>
                <a:uFill>
                  <a:solidFill>
                    <a:srgbClr val="C00000"/>
                  </a:solidFill>
                </a:uFill>
              </a:rPr>
              <a:t> </a:t>
            </a:r>
            <a:r>
              <a:rPr lang="ru-RU" sz="2500" b="1" u="heavy" spc="-5" dirty="0" smtClean="0">
                <a:solidFill>
                  <a:prstClr val="black">
                    <a:lumMod val="85000"/>
                    <a:lumOff val="15000"/>
                  </a:prstClr>
                </a:solidFill>
                <a:uFill>
                  <a:solidFill>
                    <a:srgbClr val="C00000"/>
                  </a:solidFill>
                </a:uFill>
              </a:rPr>
              <a:t>ЕГЭ </a:t>
            </a:r>
            <a:r>
              <a:rPr lang="ru-RU" sz="2500" u="heavy" spc="-5" dirty="0" smtClean="0">
                <a:solidFill>
                  <a:prstClr val="black">
                    <a:lumMod val="85000"/>
                    <a:lumOff val="15000"/>
                  </a:prstClr>
                </a:solidFill>
                <a:uFill>
                  <a:solidFill>
                    <a:srgbClr val="C00000"/>
                  </a:solidFill>
                </a:uFill>
              </a:rPr>
              <a:t>  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354888" y="733425"/>
            <a:ext cx="7848600" cy="4626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50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единые</a:t>
            </a:r>
            <a:r>
              <a:rPr sz="2400" b="1" spc="-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правила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ct val="10000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единое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расписание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1F5F"/>
              </a:buClr>
              <a:buFont typeface="Arial MT"/>
              <a:buChar char="•"/>
            </a:pPr>
            <a:endParaRPr sz="3150">
              <a:latin typeface="Cambria"/>
              <a:cs typeface="Cambria"/>
            </a:endParaRPr>
          </a:p>
          <a:p>
            <a:pPr marL="927100" indent="-915035">
              <a:lnSpc>
                <a:spcPts val="2590"/>
              </a:lnSpc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заданий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стандартизированной</a:t>
            </a:r>
            <a:endParaRPr sz="2400">
              <a:latin typeface="Cambria"/>
              <a:cs typeface="Cambria"/>
            </a:endParaRPr>
          </a:p>
          <a:p>
            <a:pPr marL="241300">
              <a:lnSpc>
                <a:spcPts val="2590"/>
              </a:lnSpc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формы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(КИМ)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Cambria"/>
              <a:cs typeface="Cambria"/>
            </a:endParaRPr>
          </a:p>
          <a:p>
            <a:pPr marL="241300" marR="724535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использование</a:t>
            </a:r>
            <a:r>
              <a:rPr sz="24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специальных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бланков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оформления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ответов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задания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marR="341630" indent="-229235">
              <a:lnSpc>
                <a:spcPts val="2310"/>
              </a:lnSpc>
              <a:buClr>
                <a:srgbClr val="001F5F"/>
              </a:buClr>
              <a:buFont typeface="Arial MT"/>
              <a:buChar char="•"/>
              <a:tabLst>
                <a:tab pos="927100" algn="l"/>
                <a:tab pos="927735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проведение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письменно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2400" b="1" spc="-25" dirty="0">
                <a:solidFill>
                  <a:srgbClr val="001F5F"/>
                </a:solidFill>
                <a:latin typeface="Cambria"/>
                <a:cs typeface="Cambria"/>
              </a:rPr>
              <a:t>русском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языке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(за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исключением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иностранным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языкам)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0"/>
            <a:ext cx="106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i="1" spc="-5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383235"/>
            <a:ext cx="5236058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 err="1" smtClean="0"/>
              <a:t>Участники</a:t>
            </a:r>
            <a:r>
              <a:rPr sz="2800" b="1" spc="-30" dirty="0" smtClean="0"/>
              <a:t> </a:t>
            </a:r>
            <a:r>
              <a:rPr sz="2800" b="1" spc="-5" dirty="0" smtClean="0"/>
              <a:t>ЕГЭ-</a:t>
            </a:r>
            <a:endParaRPr sz="28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593242" y="980389"/>
            <a:ext cx="7320280" cy="23831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1075055" indent="13335">
              <a:lnSpc>
                <a:spcPts val="3110"/>
              </a:lnSpc>
              <a:spcBef>
                <a:spcPts val="409"/>
              </a:spcBef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обучающиеся,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освоившие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основные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общеобразовательные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программы</a:t>
            </a:r>
            <a:endParaRPr sz="2800" dirty="0">
              <a:latin typeface="Cambria"/>
              <a:cs typeface="Cambria"/>
            </a:endParaRPr>
          </a:p>
          <a:p>
            <a:pPr marL="12700">
              <a:lnSpc>
                <a:spcPts val="2790"/>
              </a:lnSpc>
            </a:pP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среднего</a:t>
            </a:r>
            <a:r>
              <a:rPr sz="2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(полного)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общего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образования и</a:t>
            </a:r>
            <a:endParaRPr sz="2800" dirty="0">
              <a:latin typeface="Cambria"/>
              <a:cs typeface="Cambria"/>
            </a:endParaRPr>
          </a:p>
          <a:p>
            <a:pPr marL="12700" marR="255270">
              <a:lnSpc>
                <a:spcPct val="90000"/>
              </a:lnSpc>
              <a:spcBef>
                <a:spcPts val="165"/>
              </a:spcBef>
            </a:pPr>
            <a:r>
              <a:rPr sz="28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mbria"/>
                <a:cs typeface="Cambria"/>
              </a:rPr>
              <a:t>допущенные</a:t>
            </a:r>
            <a:r>
              <a:rPr sz="2800" b="1" spc="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установленном</a:t>
            </a:r>
            <a:r>
              <a:rPr sz="2800" b="1" spc="5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порядке</a:t>
            </a:r>
            <a:r>
              <a:rPr sz="2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к </a:t>
            </a:r>
            <a:r>
              <a:rPr sz="2800" b="1" spc="-60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Cambria"/>
                <a:cs typeface="Cambria"/>
              </a:rPr>
              <a:t>государственной</a:t>
            </a:r>
            <a:r>
              <a:rPr sz="2800" b="1" spc="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(итоговой)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аттестации </a:t>
            </a:r>
            <a:r>
              <a:rPr sz="2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Cambria"/>
                <a:cs typeface="Cambria"/>
              </a:rPr>
              <a:t>(выпускники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-35" dirty="0">
                <a:solidFill>
                  <a:srgbClr val="001F5F"/>
                </a:solidFill>
                <a:latin typeface="Cambria"/>
                <a:cs typeface="Cambria"/>
              </a:rPr>
              <a:t>года).</a:t>
            </a:r>
            <a:endParaRPr sz="2800" dirty="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1877" y="3355973"/>
            <a:ext cx="2762122" cy="34163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26186" y="3616197"/>
            <a:ext cx="551180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50000"/>
              </a:lnSpc>
              <a:spcBef>
                <a:spcPts val="100"/>
              </a:spcBef>
            </a:pP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К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прохождению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ГИА </a:t>
            </a:r>
            <a:r>
              <a:rPr sz="1800" b="1" spc="-10" dirty="0">
                <a:solidFill>
                  <a:srgbClr val="252573"/>
                </a:solidFill>
                <a:latin typeface="Cambria"/>
                <a:cs typeface="Cambria"/>
              </a:rPr>
              <a:t>допускаются</a:t>
            </a:r>
            <a:r>
              <a:rPr sz="1800" b="1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252573"/>
                </a:solidFill>
                <a:latin typeface="Cambria"/>
                <a:cs typeface="Cambria"/>
              </a:rPr>
              <a:t>учащиеся,</a:t>
            </a:r>
            <a:r>
              <a:rPr sz="1800" b="1" spc="-15" dirty="0">
                <a:solidFill>
                  <a:srgbClr val="252573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не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академической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задолженности</a:t>
            </a:r>
            <a:r>
              <a:rPr sz="18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всем </a:t>
            </a:r>
            <a:r>
              <a:rPr sz="1800" b="1" spc="-3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предметам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имеющие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допуск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по</a:t>
            </a:r>
            <a:r>
              <a:rPr sz="18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итоговому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сочинению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642" y="162560"/>
            <a:ext cx="6234430" cy="172212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Заявление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на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участие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endParaRPr sz="2400">
              <a:latin typeface="Cambria"/>
              <a:cs typeface="Cambria"/>
            </a:endParaRPr>
          </a:p>
          <a:p>
            <a:pPr marL="241300" marR="5080" indent="-161925">
              <a:lnSpc>
                <a:spcPts val="2590"/>
              </a:lnSpc>
              <a:spcBef>
                <a:spcPts val="1040"/>
              </a:spcBef>
            </a:pP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 указанием предметов,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которые </a:t>
            </a:r>
            <a:r>
              <a:rPr sz="2400" spc="-10" dirty="0">
                <a:solidFill>
                  <a:srgbClr val="001F5F"/>
                </a:solidFill>
                <a:latin typeface="Cambria"/>
                <a:cs typeface="Cambria"/>
              </a:rPr>
              <a:t>выпускник </a:t>
            </a:r>
            <a:r>
              <a:rPr sz="2400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mbria"/>
                <a:cs typeface="Cambria"/>
              </a:rPr>
              <a:t>собирается</a:t>
            </a:r>
            <a:r>
              <a:rPr sz="2400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001F5F"/>
                </a:solidFill>
                <a:latin typeface="Cambria"/>
                <a:cs typeface="Cambria"/>
              </a:rPr>
              <a:t>сдавать,</a:t>
            </a:r>
            <a:r>
              <a:rPr sz="2400" spc="-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необходимо</a:t>
            </a:r>
            <a:r>
              <a:rPr sz="2400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mbria"/>
                <a:cs typeface="Cambria"/>
              </a:rPr>
              <a:t>подать</a:t>
            </a:r>
            <a:endParaRPr sz="2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не</a:t>
            </a:r>
            <a:r>
              <a:rPr sz="24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позднее</a:t>
            </a:r>
            <a:r>
              <a:rPr sz="2400"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1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 февраля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3048000"/>
            <a:ext cx="4419600" cy="294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442" y="246126"/>
            <a:ext cx="8127365" cy="1961514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70485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получения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аттестата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выпускники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текущего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Cambria"/>
                <a:cs typeface="Cambria"/>
              </a:rPr>
              <a:t>года </a:t>
            </a:r>
            <a:r>
              <a:rPr sz="2400" b="1" spc="-5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сдают 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обязательные</a:t>
            </a:r>
            <a:r>
              <a:rPr sz="24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24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4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и 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30" dirty="0">
                <a:solidFill>
                  <a:srgbClr val="001F5F"/>
                </a:solidFill>
                <a:latin typeface="Cambria"/>
                <a:cs typeface="Cambria"/>
              </a:rPr>
              <a:t>математику.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1F5F"/>
              </a:buClr>
              <a:buFont typeface="Arial MT"/>
              <a:buChar char="•"/>
            </a:pPr>
            <a:endParaRPr sz="365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Сдать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можно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любое 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количество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предметов</a:t>
            </a:r>
            <a:r>
              <a:rPr sz="24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из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списка</a:t>
            </a:r>
            <a:r>
              <a:rPr sz="2400" b="1" dirty="0">
                <a:latin typeface="Cambria"/>
                <a:cs typeface="Cambria"/>
              </a:rPr>
              <a:t>.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13250" y="2643073"/>
            <a:ext cx="3018790" cy="36436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2615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Русский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Математика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Физика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Химия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Биология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География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История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Информатика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ИКТ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30" dirty="0">
                <a:solidFill>
                  <a:srgbClr val="001F5F"/>
                </a:solidFill>
                <a:latin typeface="Cambria"/>
                <a:cs typeface="Cambria"/>
              </a:rPr>
              <a:t>Английский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язык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58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Литература</a:t>
            </a:r>
            <a:endParaRPr sz="2200">
              <a:latin typeface="Cambria"/>
              <a:cs typeface="Cambria"/>
            </a:endParaRPr>
          </a:p>
          <a:p>
            <a:pPr marL="241300" indent="-228600">
              <a:lnSpc>
                <a:spcPts val="2615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Обществознание</a:t>
            </a:r>
            <a:endParaRPr sz="22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2011" y="3464828"/>
            <a:ext cx="2365638" cy="240963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174494" y="2571369"/>
            <a:ext cx="1603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Предметы</a:t>
            </a:r>
            <a:r>
              <a:rPr sz="1800" b="1" spc="-7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ЕГЭ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40" y="478028"/>
            <a:ext cx="7285355" cy="21647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41300" marR="1093470" indent="-228600">
              <a:lnSpc>
                <a:spcPct val="90000"/>
              </a:lnSpc>
              <a:spcBef>
                <a:spcPts val="38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Каждый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45" dirty="0">
                <a:solidFill>
                  <a:srgbClr val="001F5F"/>
                </a:solidFill>
                <a:latin typeface="Times New Roman"/>
                <a:cs typeface="Times New Roman"/>
              </a:rPr>
              <a:t>год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ФИПИ</a:t>
            </a:r>
            <a:r>
              <a:rPr sz="24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вносит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корректировки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структуру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КИМ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и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критерии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оценивания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экзаменационных</a:t>
            </a:r>
            <a:r>
              <a:rPr sz="2400" b="1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на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ЕГЭ.</a:t>
            </a:r>
            <a:endParaRPr sz="24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0100"/>
              </a:lnSpc>
              <a:spcBef>
                <a:spcPts val="994"/>
              </a:spcBef>
              <a:buClr>
                <a:srgbClr val="001F5F"/>
              </a:buClr>
              <a:buFont typeface="Arial MT"/>
              <a:buChar char="•"/>
              <a:tabLst>
                <a:tab pos="317500" algn="l"/>
                <a:tab pos="318135" algn="l"/>
              </a:tabLst>
            </a:pPr>
            <a:r>
              <a:rPr dirty="0"/>
              <a:t>	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В</a:t>
            </a:r>
            <a:r>
              <a:rPr sz="24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202</a:t>
            </a:r>
            <a:r>
              <a:rPr lang="ru-RU" sz="24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r>
              <a:rPr sz="2400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году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изменились</a:t>
            </a:r>
            <a:r>
              <a:rPr sz="2400" b="1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формулировки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некоторых </a:t>
            </a:r>
            <a:r>
              <a:rPr sz="2400" b="1" spc="-5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заданий,</a:t>
            </a:r>
            <a:r>
              <a:rPr sz="24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а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также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снизился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максимальный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первичный</a:t>
            </a:r>
            <a:r>
              <a:rPr sz="2400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001F5F"/>
                </a:solidFill>
                <a:latin typeface="Times New Roman"/>
                <a:cs typeface="Times New Roman"/>
              </a:rPr>
              <a:t>балл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по</a:t>
            </a:r>
            <a:r>
              <a:rPr sz="2400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нескольким</a:t>
            </a:r>
            <a:r>
              <a:rPr sz="2400" b="1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предметам.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437" y="2819400"/>
            <a:ext cx="6817360" cy="38429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55854"/>
            <a:ext cx="7979258" cy="665567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ts val="2380"/>
              </a:lnSpc>
              <a:spcBef>
                <a:spcPts val="390"/>
              </a:spcBef>
            </a:pPr>
            <a:r>
              <a:rPr sz="2200" spc="-5" dirty="0"/>
              <a:t>В</a:t>
            </a:r>
            <a:r>
              <a:rPr sz="2200" dirty="0"/>
              <a:t> </a:t>
            </a:r>
            <a:r>
              <a:rPr sz="2200" spc="-10" dirty="0"/>
              <a:t>2024</a:t>
            </a:r>
            <a:r>
              <a:rPr sz="2200" spc="10" dirty="0"/>
              <a:t> </a:t>
            </a:r>
            <a:r>
              <a:rPr sz="2200" spc="-45" dirty="0"/>
              <a:t>году</a:t>
            </a:r>
            <a:r>
              <a:rPr sz="2200" spc="5" dirty="0"/>
              <a:t> </a:t>
            </a:r>
            <a:r>
              <a:rPr sz="2200" spc="-5" dirty="0"/>
              <a:t>ФИПИ</a:t>
            </a:r>
            <a:r>
              <a:rPr sz="2200" spc="15" dirty="0"/>
              <a:t> </a:t>
            </a:r>
            <a:r>
              <a:rPr sz="2200" spc="-25" dirty="0" err="1" smtClean="0"/>
              <a:t>пода</a:t>
            </a:r>
            <a:r>
              <a:rPr lang="ru-RU" sz="2200" spc="-25" dirty="0" smtClean="0"/>
              <a:t>вал</a:t>
            </a:r>
            <a:r>
              <a:rPr sz="2200" dirty="0" smtClean="0"/>
              <a:t> </a:t>
            </a:r>
            <a:r>
              <a:rPr sz="2200" spc="-5" dirty="0"/>
              <a:t>следующие</a:t>
            </a:r>
            <a:r>
              <a:rPr sz="2200" spc="-10" dirty="0"/>
              <a:t> минимальные </a:t>
            </a:r>
            <a:r>
              <a:rPr sz="2200" spc="-465" dirty="0"/>
              <a:t> </a:t>
            </a:r>
            <a:r>
              <a:rPr sz="2200" spc="-5" dirty="0"/>
              <a:t>баллы </a:t>
            </a:r>
            <a:r>
              <a:rPr sz="2200" spc="-10" dirty="0"/>
              <a:t>для</a:t>
            </a:r>
            <a:r>
              <a:rPr sz="2200" spc="15" dirty="0"/>
              <a:t> </a:t>
            </a:r>
            <a:r>
              <a:rPr sz="2200" spc="-15" dirty="0"/>
              <a:t>предметов</a:t>
            </a:r>
            <a:r>
              <a:rPr sz="2200" spc="10" dirty="0"/>
              <a:t> </a:t>
            </a:r>
            <a:r>
              <a:rPr sz="2200" spc="-5" dirty="0"/>
              <a:t>ЕГЭ:</a:t>
            </a:r>
            <a:endParaRPr sz="2200" dirty="0"/>
          </a:p>
        </p:txBody>
      </p:sp>
      <p:pic>
        <p:nvPicPr>
          <p:cNvPr id="1026" name="Picture 2" descr="Минимальные баллы ЕГЭ в 2024 году по всем предметам. Проходной балл ЕГЭ для  получения аттестата и поступления в ВУЗ | Юридический ликбез | Дзе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33" y="1066800"/>
            <a:ext cx="8905875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8961"/>
            <a:ext cx="7725409" cy="23718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95"/>
              </a:spcBef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Важно!</a:t>
            </a:r>
            <a:endParaRPr sz="2200" dirty="0">
              <a:latin typeface="Cambria"/>
              <a:cs typeface="Cambria"/>
            </a:endParaRPr>
          </a:p>
          <a:p>
            <a:pPr marL="12700" marR="951230">
              <a:lnSpc>
                <a:spcPts val="2380"/>
              </a:lnSpc>
              <a:spcBef>
                <a:spcPts val="165"/>
              </a:spcBef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Получить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аттестат</a:t>
            </a:r>
            <a:r>
              <a:rPr sz="22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о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получении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полного</a:t>
            </a:r>
            <a:r>
              <a:rPr sz="2200" b="1" spc="3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среднего </a:t>
            </a:r>
            <a:r>
              <a:rPr sz="2200" b="1" spc="-47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образования</a:t>
            </a:r>
            <a:r>
              <a:rPr sz="22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в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 smtClean="0">
                <a:solidFill>
                  <a:srgbClr val="001F5F"/>
                </a:solidFill>
                <a:latin typeface="Cambria"/>
                <a:cs typeface="Cambria"/>
              </a:rPr>
              <a:t>202</a:t>
            </a:r>
            <a:r>
              <a:rPr lang="ru-RU" sz="2200" b="1" spc="-10" dirty="0" smtClean="0">
                <a:solidFill>
                  <a:srgbClr val="001F5F"/>
                </a:solidFill>
                <a:latin typeface="Cambria"/>
                <a:cs typeface="Cambria"/>
              </a:rPr>
              <a:t>5</a:t>
            </a:r>
            <a:r>
              <a:rPr sz="2200" b="1" spc="15" dirty="0" smtClean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45" dirty="0">
                <a:solidFill>
                  <a:srgbClr val="001F5F"/>
                </a:solidFill>
                <a:latin typeface="Cambria"/>
                <a:cs typeface="Cambria"/>
              </a:rPr>
              <a:t>году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смогут</a:t>
            </a:r>
            <a:r>
              <a:rPr sz="22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выпускники,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205"/>
              </a:lnSpc>
            </a:pP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преодолевшие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22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15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22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001F5F"/>
                </a:solidFill>
                <a:latin typeface="Cambria"/>
                <a:cs typeface="Cambria"/>
              </a:rPr>
              <a:t>по </a:t>
            </a: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обязательным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375"/>
              </a:lnSpc>
            </a:pPr>
            <a:r>
              <a:rPr sz="2200" b="1" spc="-10" dirty="0">
                <a:solidFill>
                  <a:srgbClr val="001F5F"/>
                </a:solidFill>
                <a:latin typeface="Cambria"/>
                <a:cs typeface="Cambria"/>
              </a:rPr>
              <a:t>предметам:</a:t>
            </a:r>
            <a:r>
              <a:rPr sz="22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200" b="1" spc="-25" dirty="0">
                <a:solidFill>
                  <a:srgbClr val="C00000"/>
                </a:solidFill>
                <a:latin typeface="Cambria"/>
                <a:cs typeface="Cambria"/>
              </a:rPr>
              <a:t>русскому</a:t>
            </a:r>
            <a:r>
              <a:rPr sz="22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языку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и </a:t>
            </a:r>
            <a:r>
              <a:rPr sz="2200" b="1" spc="-15" dirty="0">
                <a:solidFill>
                  <a:srgbClr val="C00000"/>
                </a:solidFill>
                <a:latin typeface="Cambria"/>
                <a:cs typeface="Cambria"/>
              </a:rPr>
              <a:t>математике</a:t>
            </a:r>
            <a:r>
              <a:rPr sz="2200" b="1" spc="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200" b="1" spc="-5" dirty="0">
                <a:solidFill>
                  <a:srgbClr val="C00000"/>
                </a:solidFill>
                <a:latin typeface="Cambria"/>
                <a:cs typeface="Cambria"/>
              </a:rPr>
              <a:t>(базовой</a:t>
            </a: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 или</a:t>
            </a:r>
            <a:endParaRPr sz="2200" dirty="0">
              <a:latin typeface="Cambria"/>
              <a:cs typeface="Cambria"/>
            </a:endParaRPr>
          </a:p>
          <a:p>
            <a:pPr marL="12700">
              <a:lnSpc>
                <a:spcPts val="2510"/>
              </a:lnSpc>
            </a:pPr>
            <a:r>
              <a:rPr sz="2200" b="1" spc="-10" dirty="0">
                <a:solidFill>
                  <a:srgbClr val="C00000"/>
                </a:solidFill>
                <a:latin typeface="Cambria"/>
                <a:cs typeface="Cambria"/>
              </a:rPr>
              <a:t>профильной)....</a:t>
            </a:r>
            <a:endParaRPr sz="2200" dirty="0">
              <a:latin typeface="Cambria"/>
              <a:cs typeface="Cambria"/>
            </a:endParaRPr>
          </a:p>
          <a:p>
            <a:pPr marL="241300" marR="5080" indent="-228600">
              <a:lnSpc>
                <a:spcPts val="2590"/>
              </a:lnSpc>
              <a:spcBef>
                <a:spcPts val="123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b="1" spc="-5" dirty="0" err="1" smtClean="0">
                <a:solidFill>
                  <a:srgbClr val="001F5F"/>
                </a:solidFill>
                <a:latin typeface="Cambria"/>
                <a:cs typeface="Cambria"/>
              </a:rPr>
              <a:t>установлены</a:t>
            </a:r>
            <a:r>
              <a:rPr sz="2400" b="1" spc="-5" dirty="0" smtClean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15" dirty="0" smtClean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Cambria"/>
                <a:cs typeface="Cambria"/>
              </a:rPr>
              <a:t>следующие</a:t>
            </a:r>
            <a:r>
              <a:rPr sz="2400" b="1" spc="-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mbria"/>
                <a:cs typeface="Cambria"/>
              </a:rPr>
              <a:t>минимальные пороги:...</a:t>
            </a:r>
            <a:endParaRPr sz="2400" dirty="0">
              <a:latin typeface="Cambria"/>
              <a:cs typeface="Cambr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281" y="3000281"/>
            <a:ext cx="8684318" cy="3200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42696"/>
            <a:ext cx="8575675" cy="202882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76530" algn="just">
              <a:lnSpc>
                <a:spcPts val="1939"/>
              </a:lnSpc>
              <a:spcBef>
                <a:spcPts val="34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На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территории </a:t>
            </a:r>
            <a:r>
              <a:rPr sz="1800" b="1" spc="-15" dirty="0">
                <a:solidFill>
                  <a:srgbClr val="001F5F"/>
                </a:solidFill>
                <a:latin typeface="Cambria"/>
                <a:cs typeface="Cambria"/>
              </a:rPr>
              <a:t>России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существуют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две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группы 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высших учебных </a:t>
            </a: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заведений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.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Первая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 является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подконтрольной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. Соответственно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их 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комиссии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в </a:t>
            </a:r>
            <a:r>
              <a:rPr sz="1800" b="1" spc="-35" dirty="0">
                <a:solidFill>
                  <a:srgbClr val="001F5F"/>
                </a:solidFill>
                <a:latin typeface="Cambria"/>
                <a:cs typeface="Cambria"/>
              </a:rPr>
              <a:t>ходе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приемной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компании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руководствуются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рекомендациями</a:t>
            </a:r>
            <a:endParaRPr sz="1800">
              <a:latin typeface="Cambria"/>
              <a:cs typeface="Cambria"/>
            </a:endParaRPr>
          </a:p>
          <a:p>
            <a:pPr marL="12700" algn="just">
              <a:lnSpc>
                <a:spcPts val="1820"/>
              </a:lnSpc>
            </a:pP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данного</a:t>
            </a:r>
            <a:r>
              <a:rPr sz="1800" b="1" spc="-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ведомства.</a:t>
            </a:r>
            <a:endParaRPr sz="1800">
              <a:latin typeface="Cambria"/>
              <a:cs typeface="Cambria"/>
            </a:endParaRPr>
          </a:p>
          <a:p>
            <a:pPr marL="12700" marR="5080">
              <a:lnSpc>
                <a:spcPts val="1939"/>
              </a:lnSpc>
              <a:spcBef>
                <a:spcPts val="145"/>
              </a:spcBef>
            </a:pP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Вторая</a:t>
            </a:r>
            <a:r>
              <a:rPr sz="1800" b="1" spc="1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группа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–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5" dirty="0">
                <a:solidFill>
                  <a:srgbClr val="C00000"/>
                </a:solidFill>
                <a:latin typeface="Cambria"/>
                <a:cs typeface="Cambria"/>
              </a:rPr>
              <a:t>неподконтрольна</a:t>
            </a:r>
            <a:r>
              <a:rPr sz="18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Минобрнауки</a:t>
            </a:r>
            <a:r>
              <a:rPr sz="18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и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может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устанавливать</a:t>
            </a:r>
            <a:r>
              <a:rPr sz="1800" b="1" spc="4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свои </a:t>
            </a:r>
            <a:r>
              <a:rPr sz="1800" b="1" spc="-38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пороговые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значения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потенциальных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абитуриентов.</a:t>
            </a:r>
            <a:endParaRPr sz="1800">
              <a:latin typeface="Cambria"/>
              <a:cs typeface="Cambria"/>
            </a:endParaRPr>
          </a:p>
          <a:p>
            <a:pPr marL="12700" marR="1027430" indent="50165">
              <a:lnSpc>
                <a:spcPts val="1939"/>
              </a:lnSpc>
              <a:spcBef>
                <a:spcPts val="5"/>
              </a:spcBef>
            </a:pP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Для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ВУЗов,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001F5F"/>
                </a:solidFill>
                <a:latin typeface="Cambria"/>
                <a:cs typeface="Cambria"/>
              </a:rPr>
              <a:t>которые</a:t>
            </a:r>
            <a:r>
              <a:rPr sz="1800" b="1" spc="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обязаны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выполнять</a:t>
            </a:r>
            <a:r>
              <a:rPr sz="1800" b="1" spc="2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требования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Минобрнауки, </a:t>
            </a:r>
            <a:r>
              <a:rPr sz="1800" b="1" spc="-38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установлены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такие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Cambria"/>
                <a:cs typeface="Cambria"/>
              </a:rPr>
              <a:t>проходные</a:t>
            </a:r>
            <a:r>
              <a:rPr sz="1800" b="1" spc="2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баллы</a:t>
            </a:r>
            <a:r>
              <a:rPr sz="1800" b="1" spc="3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ЕГЭ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mbria"/>
                <a:cs typeface="Cambria"/>
              </a:rPr>
              <a:t>2024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 по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mbria"/>
                <a:cs typeface="Cambria"/>
              </a:rPr>
              <a:t>всем</a:t>
            </a:r>
            <a:r>
              <a:rPr sz="1800" b="1" spc="1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mbria"/>
                <a:cs typeface="Cambria"/>
              </a:rPr>
              <a:t>предметам:..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362200"/>
            <a:ext cx="3773508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130</TotalTime>
  <Words>545</Words>
  <Application>Microsoft Office PowerPoint</Application>
  <PresentationFormat>Экран (4:3)</PresentationFormat>
  <Paragraphs>107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Легкий дым</vt:lpstr>
      <vt:lpstr>Презентация PowerPoint</vt:lpstr>
      <vt:lpstr>Особенности ЕГЭ   </vt:lpstr>
      <vt:lpstr>Участники ЕГЭ-</vt:lpstr>
      <vt:lpstr>Презентация PowerPoint</vt:lpstr>
      <vt:lpstr>Презентация PowerPoint</vt:lpstr>
      <vt:lpstr>Презентация PowerPoint</vt:lpstr>
      <vt:lpstr>В 2024 году ФИПИ подавал следующие минимальные  баллы для предметов ЕГЭ:</vt:lpstr>
      <vt:lpstr>Презентация PowerPoint</vt:lpstr>
      <vt:lpstr>Презентация PowerPoint</vt:lpstr>
      <vt:lpstr>Правила проведения ГИА-11</vt:lpstr>
      <vt:lpstr>Презентация PowerPoint</vt:lpstr>
      <vt:lpstr>Презентация PowerPoint</vt:lpstr>
      <vt:lpstr>Презентация PowerPoint</vt:lpstr>
      <vt:lpstr>Если обучающийся по состоянию здоровья не может  завершить выполнение экзаменационной работы, то  он досрочно покидает аудиторию. Экзамен может быть пересдан в резервные дни.</vt:lpstr>
      <vt:lpstr>Печать КИМ будет производиться в  аудитории!</vt:lpstr>
      <vt:lpstr>Презентация PowerPoint</vt:lpstr>
      <vt:lpstr>Презентация PowerPoint</vt:lpstr>
      <vt:lpstr>Презентация PowerPoint</vt:lpstr>
      <vt:lpstr>САЙТЫ  В  ПОМОЩЬ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Майя</cp:lastModifiedBy>
  <cp:revision>14</cp:revision>
  <dcterms:created xsi:type="dcterms:W3CDTF">2023-10-01T17:45:10Z</dcterms:created>
  <dcterms:modified xsi:type="dcterms:W3CDTF">2024-10-29T11:59:50Z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2023-10-01T00:00:00Z</vt:filetime>
  </property>
</Properties>
</file>